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44" r:id="rId3"/>
  </p:sldMasterIdLst>
  <p:notesMasterIdLst>
    <p:notesMasterId r:id="rId17"/>
  </p:notesMasterIdLst>
  <p:sldIdLst>
    <p:sldId id="256" r:id="rId4"/>
    <p:sldId id="258" r:id="rId5"/>
    <p:sldId id="298" r:id="rId6"/>
    <p:sldId id="316" r:id="rId7"/>
    <p:sldId id="317" r:id="rId8"/>
    <p:sldId id="318" r:id="rId9"/>
    <p:sldId id="320" r:id="rId10"/>
    <p:sldId id="321" r:id="rId11"/>
    <p:sldId id="291" r:id="rId12"/>
    <p:sldId id="294" r:id="rId13"/>
    <p:sldId id="301" r:id="rId14"/>
    <p:sldId id="323" r:id="rId15"/>
    <p:sldId id="32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3442"/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8514" autoAdjust="0"/>
  </p:normalViewPr>
  <p:slideViewPr>
    <p:cSldViewPr snapToGrid="0">
      <p:cViewPr varScale="1">
        <p:scale>
          <a:sx n="89" d="100"/>
          <a:sy n="89" d="100"/>
        </p:scale>
        <p:origin x="102" y="46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b="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600" b="0">
                <a:solidFill>
                  <a:schemeClr val="tx2">
                    <a:lumMod val="50000"/>
                  </a:schemeClr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88"/>
          <c:y val="1.6103774242837324E-2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 b="1">
          <a:latin typeface="Franklin Gothic Medium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05291932483312"/>
          <c:y val="0.12994414399563803"/>
          <c:w val="0.74458957762141798"/>
          <c:h val="0.8512681193877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cat>
            <c:strRef>
              <c:f>Лист1!$A$2:$A$6</c:f>
              <c:strCache>
                <c:ptCount val="5"/>
                <c:pt idx="0">
                  <c:v>Повышение мотивации всех возрастных категорий и социальных групп граждан к занятиям физической культурой и массовым спортом </c:v>
                </c:pt>
                <c:pt idx="1">
                  <c:v>Обеспечение доступа жителям Югры к современной спортивной инфраструктуре</c:v>
                </c:pt>
                <c:pt idx="2">
                  <c:v>Создание условий для успешного выступления спортсменов Югры на всероссийских и международных соревнованиях</c:v>
                </c:pt>
                <c:pt idx="3">
                  <c:v>Повышение доступности и качества спортивной подготовки  детей и обеспечение прогресса спортивного резерва. Развитие детско-юношеского спорта </c:v>
                </c:pt>
                <c:pt idx="4">
                  <c:v>Популяризация спорта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58125.599999999999</c:v>
                </c:pt>
                <c:pt idx="1">
                  <c:v>1030817.2</c:v>
                </c:pt>
                <c:pt idx="2">
                  <c:v>1424387.7</c:v>
                </c:pt>
                <c:pt idx="3">
                  <c:v>872287.1</c:v>
                </c:pt>
                <c:pt idx="4">
                  <c:v>135517.79999999999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Franklin Gothic Book" pitchFamily="34" charset="0"/>
            </a:rPr>
            <a:t>23 мероприятия, популяризирующих массовый спорт, ежегодно</a:t>
          </a: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</dgm:pt>
    <dgm:pt modelId="{F0796F7D-D23A-44A9-9FBE-69A84CD7934E}" type="pres">
      <dgm:prSet presAssocID="{350BD4D1-7222-47FB-9901-A00328E753EE}" presName="parTxOnly" presStyleLbl="node1" presStyleIdx="0" presStyleCnt="1" custLinFactNeighborX="2841" custLinFactNeighborY="786">
        <dgm:presLayoutVars>
          <dgm:bulletEnabled val="1"/>
        </dgm:presLayoutVars>
      </dgm:prSet>
      <dgm:spPr/>
    </dgm:pt>
  </dgm:ptLst>
  <dgm:cxnLst>
    <dgm:cxn modelId="{C7339E48-BF00-4B3F-BCA1-BFFCC3396ACA}" type="presOf" srcId="{7333E14C-348A-442D-BCDF-5DE2249959E3}" destId="{A2151689-D1DA-419E-B9C4-A7F92383A10D}" srcOrd="0" destOrd="0" presId="urn:microsoft.com/office/officeart/2005/8/layout/hChevron3"/>
    <dgm:cxn modelId="{5BC0DF57-D314-45CC-9424-B0B20B1E0BB3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83C2C2F4-9BB3-4886-956F-5CA71BEF2DC9}" type="presParOf" srcId="{A2151689-D1DA-419E-B9C4-A7F92383A10D}" destId="{F0796F7D-D23A-44A9-9FBE-69A84CD7934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>
              <a:latin typeface="Franklin Gothic Book" pitchFamily="34" charset="0"/>
            </a:rPr>
            <a:t>Вручение 50 000 </a:t>
          </a:r>
          <a:r>
            <a:rPr lang="ru-RU" sz="1200" b="1" dirty="0" err="1">
              <a:latin typeface="Franklin Gothic Book" pitchFamily="34" charset="0"/>
            </a:rPr>
            <a:t>югорчан</a:t>
          </a:r>
          <a:r>
            <a:rPr lang="ru-RU" sz="1200" b="1" dirty="0">
              <a:latin typeface="Franklin Gothic Book" pitchFamily="34" charset="0"/>
            </a:rPr>
            <a:t> знаков отличия ГТО</a:t>
          </a:r>
          <a:endParaRPr lang="ru-RU" sz="1200" dirty="0">
            <a:latin typeface="Franklin Gothic Book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</dgm:pt>
    <dgm:pt modelId="{F0796F7D-D23A-44A9-9FBE-69A84CD7934E}" type="pres">
      <dgm:prSet presAssocID="{350BD4D1-7222-47FB-9901-A00328E753EE}" presName="parTxOnly" presStyleLbl="node1" presStyleIdx="0" presStyleCnt="1" custLinFactNeighborX="-3642">
        <dgm:presLayoutVars>
          <dgm:bulletEnabled val="1"/>
        </dgm:presLayoutVars>
      </dgm:prSet>
      <dgm:spPr/>
    </dgm:pt>
  </dgm:ptLst>
  <dgm:cxnLst>
    <dgm:cxn modelId="{AADAFC62-A414-4266-AF76-52F3144CBD54}" type="presOf" srcId="{7333E14C-348A-442D-BCDF-5DE2249959E3}" destId="{A2151689-D1DA-419E-B9C4-A7F92383A10D}" srcOrd="0" destOrd="0" presId="urn:microsoft.com/office/officeart/2005/8/layout/hChevron3"/>
    <dgm:cxn modelId="{1FC2BA7D-995D-41E3-931A-3A5AFA44DA21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1F5063B8-7297-42CE-B256-79228034B823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>
              <a:latin typeface="Franklin Gothic Book" pitchFamily="34" charset="0"/>
            </a:rPr>
            <a:t>проведение 180 мероприятий ежегодно</a:t>
          </a: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 sz="1200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 sz="1200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</dgm:pt>
    <dgm:pt modelId="{F0796F7D-D23A-44A9-9FBE-69A84CD7934E}" type="pres">
      <dgm:prSet presAssocID="{350BD4D1-7222-47FB-9901-A00328E753EE}" presName="parTxOnly" presStyleLbl="node1" presStyleIdx="0" presStyleCnt="1" custScaleY="72630" custLinFactNeighborX="-2285" custLinFactNeighborY="0">
        <dgm:presLayoutVars>
          <dgm:bulletEnabled val="1"/>
        </dgm:presLayoutVars>
      </dgm:prSet>
      <dgm:spPr/>
    </dgm:pt>
  </dgm:ptLst>
  <dgm:cxnLst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705ADBAA-8902-4F36-8EF6-D8B448B5A75F}" type="presOf" srcId="{7333E14C-348A-442D-BCDF-5DE2249959E3}" destId="{A2151689-D1DA-419E-B9C4-A7F92383A10D}" srcOrd="0" destOrd="0" presId="urn:microsoft.com/office/officeart/2005/8/layout/hChevron3"/>
    <dgm:cxn modelId="{7F8387C2-3B72-4486-8013-28A8F7A70AAF}" type="presOf" srcId="{350BD4D1-7222-47FB-9901-A00328E753EE}" destId="{F0796F7D-D23A-44A9-9FBE-69A84CD7934E}" srcOrd="0" destOrd="0" presId="urn:microsoft.com/office/officeart/2005/8/layout/hChevron3"/>
    <dgm:cxn modelId="{A37835D9-2A7C-42EB-947F-0A701903DB57}" type="presParOf" srcId="{A2151689-D1DA-419E-B9C4-A7F92383A10D}" destId="{F0796F7D-D23A-44A9-9FBE-69A84CD7934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2508" y="0"/>
          <a:ext cx="2565760" cy="700159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Franklin Gothic Book" pitchFamily="34" charset="0"/>
            </a:rPr>
            <a:t>23 мероприятия, популяризирующих массовый спорт, ежегодно</a:t>
          </a:r>
        </a:p>
      </dsp:txBody>
      <dsp:txXfrm>
        <a:off x="2508" y="0"/>
        <a:ext cx="2390720" cy="700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0" y="0"/>
          <a:ext cx="2547413" cy="362732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Franklin Gothic Book" pitchFamily="34" charset="0"/>
            </a:rPr>
            <a:t>Вручение 50 000 </a:t>
          </a:r>
          <a:r>
            <a:rPr lang="ru-RU" sz="1200" b="1" kern="1200" dirty="0" err="1">
              <a:latin typeface="Franklin Gothic Book" pitchFamily="34" charset="0"/>
            </a:rPr>
            <a:t>югорчан</a:t>
          </a:r>
          <a:r>
            <a:rPr lang="ru-RU" sz="1200" b="1" kern="1200" dirty="0">
              <a:latin typeface="Franklin Gothic Book" pitchFamily="34" charset="0"/>
            </a:rPr>
            <a:t> знаков отличия ГТО</a:t>
          </a:r>
          <a:endParaRPr lang="ru-RU" sz="1200" kern="1200" dirty="0">
            <a:latin typeface="Franklin Gothic Book" pitchFamily="34" charset="0"/>
          </a:endParaRPr>
        </a:p>
      </dsp:txBody>
      <dsp:txXfrm>
        <a:off x="0" y="0"/>
        <a:ext cx="2456730" cy="362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0" y="0"/>
          <a:ext cx="2642211" cy="33436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Franklin Gothic Book" pitchFamily="34" charset="0"/>
            </a:rPr>
            <a:t>проведение 180 мероприятий ежегодно</a:t>
          </a:r>
        </a:p>
      </dsp:txBody>
      <dsp:txXfrm>
        <a:off x="0" y="0"/>
        <a:ext cx="2558620" cy="33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4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3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19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6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1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9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4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1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93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2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53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8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30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231900"/>
            <a:ext cx="7344641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533525" y="2865206"/>
            <a:ext cx="6286500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«Развитие физической культуры и спорта»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44475" y="261442"/>
            <a:ext cx="9144000" cy="5373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Приоритетное направление «Демография»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7701" y="1569384"/>
            <a:ext cx="1413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latin typeface="Franklin Gothic Medium" pitchFamily="34" charset="0"/>
              </a:rPr>
              <a:t>Руководитель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2608" y="2708505"/>
            <a:ext cx="913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600" dirty="0">
                <a:latin typeface="Franklin Gothic Medium" pitchFamily="34" charset="0"/>
              </a:rPr>
              <a:t>Куратор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1689" y="3949330"/>
            <a:ext cx="22095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Участник от Департамента физической культуры и спорта Ханты-Мансийского автономного округа - Югры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83147" y="1569384"/>
            <a:ext cx="5175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Franklin Gothic Medium" pitchFamily="34" charset="0"/>
              </a:rPr>
              <a:t>Кольцов Всеволод Станиславович, заместитель Губернатора Ханты-Мансийского автономного округа – Югры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83148" y="2765630"/>
            <a:ext cx="5322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Franklin Gothic Medium" pitchFamily="34" charset="0"/>
              </a:rPr>
              <a:t>Давиденко Светлана Алексеевна, директор Департамента социального  развития Ханты-Мансийского автономного округа – Югры </a:t>
            </a:r>
            <a:br>
              <a:rPr lang="ru-RU" sz="1600" dirty="0">
                <a:latin typeface="Franklin Gothic Medium" pitchFamily="34" charset="0"/>
              </a:rPr>
            </a:b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83148" y="4002507"/>
            <a:ext cx="5175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Franklin Gothic Medium" pitchFamily="34" charset="0"/>
              </a:rPr>
              <a:t>Конух Софья Евгеньевна, исполняющий обязанности директора Департамента физической культуры и спорта Ханты-Мансийского автономного округа – Югры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7A159BC-E518-490E-90B9-2F3D9C20E9E2}"/>
              </a:ext>
            </a:extLst>
          </p:cNvPr>
          <p:cNvGrpSpPr/>
          <p:nvPr/>
        </p:nvGrpSpPr>
        <p:grpSpPr>
          <a:xfrm>
            <a:off x="-12193" y="1177310"/>
            <a:ext cx="8975217" cy="89285"/>
            <a:chOff x="947651" y="2754884"/>
            <a:chExt cx="7257566" cy="8928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E055511-A177-4EAA-8A2F-8E1AE4694796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8C3D988-E9E1-4904-A245-EC9E1C37D2AC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01689" y="5804968"/>
            <a:ext cx="2518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Общее количество участников проектной команды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20874" y="5834926"/>
            <a:ext cx="5641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49 участников, из них 9 представителей общественности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13195" y="4625356"/>
            <a:ext cx="4130255" cy="13377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Дополнение трехстороннего соглашения между работодателями, профсоюзами и органами власти о проведении в организациях ежедневной производственной гимнастики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0447" y="3058017"/>
            <a:ext cx="4095749" cy="10609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Создание Атласа типовых </a:t>
            </a:r>
            <a:b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физкультурно-оздоровительных программ для различных групп населения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00327"/>
            <a:ext cx="4095749" cy="1104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Установка во дворах универсальных комплексов для сдачи ГТО – проект «ГТО в каждый двор»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43450" y="1569384"/>
            <a:ext cx="361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Автор: Лысенко Лариса Николаевна, город Ханты-Мансийск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43450" y="2967452"/>
            <a:ext cx="4132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Автор: Зырянова Галина Александровна, город Нефтеюганск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43450" y="4632882"/>
            <a:ext cx="3516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Franklin Gothic Medium" pitchFamily="34" charset="0"/>
              </a:rPr>
              <a:t>Автор: </a:t>
            </a:r>
            <a:r>
              <a:rPr lang="ru-RU" sz="1600" dirty="0" err="1">
                <a:latin typeface="Franklin Gothic Medium" pitchFamily="34" charset="0"/>
              </a:rPr>
              <a:t>Таненков</a:t>
            </a:r>
            <a:r>
              <a:rPr lang="ru-RU" sz="1600" dirty="0">
                <a:latin typeface="Franklin Gothic Medium" pitchFamily="34" charset="0"/>
              </a:rPr>
              <a:t> Виктор Львович, город </a:t>
            </a:r>
            <a:r>
              <a:rPr lang="ru-RU" sz="1600" dirty="0" err="1">
                <a:latin typeface="Franklin Gothic Medium" pitchFamily="34" charset="0"/>
              </a:rPr>
              <a:t>Покачи</a:t>
            </a:r>
            <a:r>
              <a:rPr lang="ru-RU" sz="1600" dirty="0">
                <a:latin typeface="Franklin Gothic Medium" pitchFamily="34" charset="0"/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участников стратегических сессий «Югра – 2024»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3" y="1192781"/>
            <a:ext cx="8956167" cy="139123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12211" y="3112224"/>
            <a:ext cx="3329797" cy="1944927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7243" y="3280109"/>
            <a:ext cx="3739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2025 года, тыс. рублей: </a:t>
            </a: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24 630 987,4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>
                <a:solidFill>
                  <a:srgbClr val="00B050"/>
                </a:solidFill>
                <a:latin typeface="Franklin Gothic Medium" pitchFamily="34" charset="0"/>
              </a:rPr>
              <a:t>3 521 135,4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тыс. рублей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063" y="1594444"/>
            <a:ext cx="2338964" cy="2160950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7" y="1625391"/>
            <a:ext cx="2339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Количество граждан, систематически занимающихся физической культурой и спортом, тыс. чел.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5344" y="1595887"/>
            <a:ext cx="3286664" cy="134786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5739" y="4189165"/>
            <a:ext cx="2338964" cy="212401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92158" y="1595886"/>
            <a:ext cx="2478992" cy="2161008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86191" y="4189165"/>
            <a:ext cx="2478991" cy="2106878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19490" y="4247327"/>
            <a:ext cx="2321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Обеспеченность населения спортивными сооружениями, %</a:t>
            </a:r>
          </a:p>
          <a:p>
            <a:pPr algn="ctr"/>
            <a:endParaRPr lang="ru-RU" sz="14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35100" y="1711401"/>
            <a:ext cx="19489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доли организаций, оказывающих услуги по спортивной подготовке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84740" y="1669043"/>
            <a:ext cx="311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доли лиц с ОВЗ, систематически занимающихся физической культурой и спортом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9045" y="4300479"/>
            <a:ext cx="239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Количество граждан, выполнивших нормативы Комплекса ГТО, тыс. чел.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167" y="2943750"/>
            <a:ext cx="66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Franklin Gothic Medium" pitchFamily="34" charset="0"/>
              </a:rPr>
              <a:t>550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79257" y="2866805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Franklin Gothic Medium" pitchFamily="34" charset="0"/>
              </a:rPr>
              <a:t>900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2665" y="5614789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Franklin Gothic Medium" pitchFamily="34" charset="0"/>
              </a:rPr>
              <a:t>25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60396" y="5532297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Franklin Gothic Medium" pitchFamily="34" charset="0"/>
              </a:rPr>
              <a:t>50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23066" y="5597404"/>
            <a:ext cx="544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Franklin Gothic Medium" pitchFamily="34" charset="0"/>
              </a:rPr>
              <a:t>40,1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965462" y="553229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Franklin Gothic Medium" pitchFamily="34" charset="0"/>
              </a:rPr>
              <a:t>46,5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795028" y="3062808"/>
            <a:ext cx="545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Franklin Gothic Medium" pitchFamily="34" charset="0"/>
              </a:rPr>
              <a:t>81,8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958992" y="3020694"/>
            <a:ext cx="725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Franklin Gothic Medium" pitchFamily="34" charset="0"/>
              </a:rPr>
              <a:t>100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4" y="2804562"/>
            <a:ext cx="446965" cy="4469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8" y="2999283"/>
            <a:ext cx="446965" cy="446965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3745321" y="2394944"/>
            <a:ext cx="1810822" cy="477411"/>
            <a:chOff x="3804344" y="2069528"/>
            <a:chExt cx="1810822" cy="477411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804344" y="2162217"/>
              <a:ext cx="5463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Franklin Gothic Medium" pitchFamily="34" charset="0"/>
                </a:rPr>
                <a:t>13,0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813343" y="2085274"/>
              <a:ext cx="8018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B050"/>
                  </a:solidFill>
                  <a:latin typeface="Franklin Gothic Medium" pitchFamily="34" charset="0"/>
                </a:rPr>
                <a:t>19,6</a:t>
              </a: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378" y="2069528"/>
              <a:ext cx="446965" cy="446965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8" y="5515605"/>
            <a:ext cx="446965" cy="44696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62" y="5529113"/>
            <a:ext cx="446965" cy="405408"/>
          </a:xfrm>
          <a:prstGeom prst="rect">
            <a:avLst/>
          </a:prstGeom>
        </p:spPr>
      </p:pic>
      <p:grpSp>
        <p:nvGrpSpPr>
          <p:cNvPr id="35" name="Группа 34">
            <a:extLst/>
          </p:cNvPr>
          <p:cNvGrpSpPr/>
          <p:nvPr/>
        </p:nvGrpSpPr>
        <p:grpSpPr>
          <a:xfrm>
            <a:off x="-12193" y="1192781"/>
            <a:ext cx="8956167" cy="139123"/>
            <a:chOff x="947651" y="2754884"/>
            <a:chExt cx="7257566" cy="89285"/>
          </a:xfrm>
        </p:grpSpPr>
        <p:sp>
          <p:nvSpPr>
            <p:cNvPr id="36" name="Прямоугольник 35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63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Финансирование госпрограммы, тыс. руб.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3933644" y="1205000"/>
          <a:ext cx="5218027" cy="466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32862"/>
              </p:ext>
            </p:extLst>
          </p:nvPr>
        </p:nvGraphicFramePr>
        <p:xfrm>
          <a:off x="2082293" y="1336851"/>
          <a:ext cx="2407543" cy="4888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мотивации всех возрастных категорий и социальных групп граждан к занятиям физической культурой и массовым спортом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доступа жителям Югры к современной спортивной инфраструктуре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доступности и качества спортивной подготовки  детей и обеспечение прогресса спортивного резерва. Развитие детско-юношеского спорта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успешного выступления спортсменов Югры на всероссийских и международных соревнованиях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спорта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05442" y="1336851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96816" y="2405347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83877" y="3155112"/>
            <a:ext cx="362308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8190" y="3976424"/>
            <a:ext cx="379559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05443" y="4927011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3497" y="3514759"/>
            <a:ext cx="1856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  <a:cs typeface="Calibri" panose="020F0502020204030204" pitchFamily="34" charset="0"/>
              </a:rPr>
              <a:t>3 521 135,4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67749" y="240441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1 030 817,2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24619" y="1347883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Medium" pitchFamily="34" charset="0"/>
                <a:cs typeface="Calibri" panose="020F0502020204030204" pitchFamily="34" charset="0"/>
              </a:rPr>
              <a:t>58 125,6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86321" y="397642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1 424 387,7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6321" y="3137447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872 287,1 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951706"/>
              </p:ext>
            </p:extLst>
          </p:nvPr>
        </p:nvGraphicFramePr>
        <p:xfrm>
          <a:off x="3830224" y="1148854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86320" y="490204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135 517,8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-1" y="959530"/>
            <a:ext cx="8924925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6834"/>
              </p:ext>
            </p:extLst>
          </p:nvPr>
        </p:nvGraphicFramePr>
        <p:xfrm>
          <a:off x="184558" y="1182851"/>
          <a:ext cx="8683218" cy="474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642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Южаков 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Заместитель Губернатора</a:t>
                      </a:r>
                      <a:r>
                        <a:rPr lang="ru-RU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 Ханты-Мансийского автономного округа – Югры 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83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Конух С.Е.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Исполняющий</a:t>
                      </a:r>
                      <a:r>
                        <a:rPr lang="ru-RU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 обязанности 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директора</a:t>
                      </a:r>
                      <a:r>
                        <a:rPr lang="ru-RU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 Департамента физической культуры и спорта Ханты-Мансийского автономного округа – Югры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73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Муниципальные</a:t>
                      </a:r>
                    </a:p>
                    <a:p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образования</a:t>
                      </a: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г</a:t>
                      </a: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лавы</a:t>
                      </a:r>
                      <a:r>
                        <a:rPr lang="ru-RU" sz="24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 муниципальных образований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5343" y="1801312"/>
            <a:ext cx="5477774" cy="1286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2200" dirty="0">
                <a:latin typeface="Franklin Gothic Medium" pitchFamily="34" charset="0"/>
              </a:rPr>
              <a:t>Создание условий, обеспечивающих гражданам Югры возможность для систематических занятий физической культурой и спортом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54346" y="2297846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52331" y="217191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513" y="222160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43400" y="4446554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827503" y="4312838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7513" y="4385374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55343" y="4112661"/>
            <a:ext cx="5529532" cy="9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>
                <a:latin typeface="Franklin Gothic Medium" pitchFamily="34" charset="0"/>
                <a:cs typeface="Times New Roman" pitchFamily="18" charset="0"/>
              </a:rPr>
              <a:t>Обеспечение конкурентоспособности </a:t>
            </a:r>
            <a:r>
              <a:rPr lang="ru-RU" sz="2200" dirty="0" err="1">
                <a:latin typeface="Franklin Gothic Medium" pitchFamily="34" charset="0"/>
                <a:cs typeface="Times New Roman" pitchFamily="18" charset="0"/>
              </a:rPr>
              <a:t>югорских</a:t>
            </a:r>
            <a:r>
              <a:rPr lang="ru-RU" sz="2200" dirty="0">
                <a:latin typeface="Franklin Gothic Medium" pitchFamily="34" charset="0"/>
                <a:cs typeface="Times New Roman" pitchFamily="18" charset="0"/>
              </a:rPr>
              <a:t> спортсменов на российской и международной спортивной арене </a:t>
            </a:r>
          </a:p>
        </p:txBody>
      </p:sp>
      <p:grpSp>
        <p:nvGrpSpPr>
          <p:cNvPr id="36" name="Группа 35">
            <a:extLst/>
          </p:cNvPr>
          <p:cNvGrpSpPr/>
          <p:nvPr/>
        </p:nvGrpSpPr>
        <p:grpSpPr>
          <a:xfrm>
            <a:off x="-1" y="959530"/>
            <a:ext cx="8924925" cy="89285"/>
            <a:chOff x="947651" y="2754884"/>
            <a:chExt cx="7257566" cy="89285"/>
          </a:xfrm>
        </p:grpSpPr>
        <p:sp>
          <p:nvSpPr>
            <p:cNvPr id="37" name="Прямоугольник 36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Создание условий, обеспечивающих гражданам Югры возможность для систематических занятий физической культурой и спортом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247" y="2907721"/>
            <a:ext cx="2246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физической культуры и массового спорта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3558" y="2960259"/>
            <a:ext cx="3096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Проведение комплексных Спартакиад и Фестивалей для жителей Югры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69811" y="2907721"/>
            <a:ext cx="23205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Исполняющий обязанности директора Департамента физической культуры и спорта Ханты-Мансийского автономного округа – Югры Конух С.Е.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830573"/>
              </p:ext>
            </p:extLst>
          </p:nvPr>
        </p:nvGraphicFramePr>
        <p:xfrm>
          <a:off x="3067227" y="3649365"/>
          <a:ext cx="2568269" cy="70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023558" y="4310978"/>
            <a:ext cx="2983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Привлечение граждан Югры к выполнению нормативов Комплекса «Готов к труду и обороне» (ГТО)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24681" y="425445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582236930"/>
              </p:ext>
            </p:extLst>
          </p:nvPr>
        </p:nvGraphicFramePr>
        <p:xfrm>
          <a:off x="3076607" y="5282525"/>
          <a:ext cx="2549904" cy="36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70944" y="2222279"/>
            <a:ext cx="877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Повышение мотивации всех возрастных категорий и социальных групп граждан к занятиям физической культурой и массовым спортом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387979" y="2881356"/>
            <a:ext cx="2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756627" y="29077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64526" y="434592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63803" y="566269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96142" y="5690977"/>
            <a:ext cx="2983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 отдыха и оздоровления детей, достигших спортивных успехов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096142" y="6373081"/>
            <a:ext cx="2603514" cy="362731"/>
            <a:chOff x="0" y="0"/>
            <a:chExt cx="2547413" cy="362731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0" y="0"/>
              <a:ext cx="2547413" cy="36273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ятиугольник 4"/>
            <p:cNvSpPr/>
            <p:nvPr/>
          </p:nvSpPr>
          <p:spPr>
            <a:xfrm>
              <a:off x="0" y="0"/>
              <a:ext cx="2456730" cy="362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48006" rIns="24003" bIns="480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Franklin Gothic Book" pitchFamily="34" charset="0"/>
                </a:rPr>
                <a:t>550</a:t>
              </a:r>
              <a:r>
                <a:rPr lang="ru-RU" sz="1400" b="1" kern="1200" dirty="0">
                  <a:latin typeface="Franklin Gothic Book" pitchFamily="34" charset="0"/>
                </a:rPr>
                <a:t> </a:t>
              </a:r>
              <a:r>
                <a:rPr lang="ru-RU" sz="1400" b="1" dirty="0">
                  <a:latin typeface="Franklin Gothic Book" pitchFamily="34" charset="0"/>
                </a:rPr>
                <a:t>детей </a:t>
              </a:r>
              <a:r>
                <a:rPr lang="ru-RU" sz="1400" b="1" kern="1200" dirty="0">
                  <a:latin typeface="Franklin Gothic Book" pitchFamily="34" charset="0"/>
                </a:rPr>
                <a:t>ежегодно</a:t>
              </a:r>
              <a:endParaRPr lang="ru-RU" sz="1400" kern="1200" dirty="0">
                <a:latin typeface="Franklin Gothic Book" pitchFamily="34" charset="0"/>
              </a:endParaRPr>
            </a:p>
          </p:txBody>
        </p:sp>
      </p:grpSp>
      <p:grpSp>
        <p:nvGrpSpPr>
          <p:cNvPr id="37" name="Группа 36">
            <a:extLst/>
          </p:cNvPr>
          <p:cNvGrpSpPr/>
          <p:nvPr/>
        </p:nvGrpSpPr>
        <p:grpSpPr>
          <a:xfrm>
            <a:off x="0" y="1186968"/>
            <a:ext cx="8924925" cy="89285"/>
            <a:chOff x="947651" y="2754884"/>
            <a:chExt cx="7257566" cy="89285"/>
          </a:xfrm>
        </p:grpSpPr>
        <p:sp>
          <p:nvSpPr>
            <p:cNvPr id="38" name="Прямоугольник 37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247612" y="288865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36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Создание условий, обеспечивающих гражданам Югры возможность для систематических занятий физической культурой и спортом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247" y="2907721"/>
            <a:ext cx="22460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физической культуры и массового спорта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3558" y="2960259"/>
            <a:ext cx="30968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сети спортивных объектов шаговой доступности 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Укрепление и развитие материально - технической базы учреждений спорта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2238" y="2907721"/>
            <a:ext cx="247002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Исполняющий обязанности директора Департамента физической культуры и спорта Ханты-Мансийского автономного округа – Югры Конух С.Е.</a:t>
            </a:r>
          </a:p>
          <a:p>
            <a:endParaRPr lang="ru-RU" sz="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/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Директор Департамента строительства Ханты-Мансийского автономного округа – Югры Кривуляк А.К.</a:t>
            </a:r>
          </a:p>
          <a:p>
            <a:pPr lvl="0"/>
            <a:endParaRPr lang="ru-RU" sz="4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pPr lvl="0"/>
            <a:endParaRPr lang="ru-RU" sz="4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pPr lvl="0"/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Главы муниципальных образований</a:t>
            </a:r>
          </a:p>
          <a:p>
            <a:endParaRPr lang="ru-RU" sz="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77313" y="351017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70944" y="2222279"/>
            <a:ext cx="8773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2: Обеспечение доступа жителям Югры к современной спортивной инфраструктуре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404086" y="2897033"/>
            <a:ext cx="2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77313" y="29077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21385" y="28970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313458" y="5909155"/>
            <a:ext cx="8717266" cy="65867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ru-RU" sz="1500" dirty="0">
                <a:latin typeface="Franklin Gothic Medium" pitchFamily="34" charset="0"/>
              </a:rPr>
              <a:t>Увеличение уровня обеспеченности объектами спорта жителей Югры с 40,1% до 46,55%</a:t>
            </a:r>
          </a:p>
        </p:txBody>
      </p:sp>
      <p:grpSp>
        <p:nvGrpSpPr>
          <p:cNvPr id="28" name="Группа 27">
            <a:extLst/>
          </p:cNvPr>
          <p:cNvGrpSpPr/>
          <p:nvPr/>
        </p:nvGrpSpPr>
        <p:grpSpPr>
          <a:xfrm>
            <a:off x="0" y="1186968"/>
            <a:ext cx="8924925" cy="89285"/>
            <a:chOff x="947651" y="2754884"/>
            <a:chExt cx="7257566" cy="89285"/>
          </a:xfrm>
        </p:grpSpPr>
        <p:sp>
          <p:nvSpPr>
            <p:cNvPr id="29" name="Прямоугольник 28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026163" y="409266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49195" y="505707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5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Цель 2: Обеспечение конкурентоспособности </a:t>
            </a:r>
            <a:r>
              <a:rPr lang="ru-RU" sz="2400" b="1" dirty="0" err="1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югорских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 спортсменов на российской и международной спортивной арене</a:t>
            </a:r>
          </a:p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3558" y="2960259"/>
            <a:ext cx="321334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Организация участия юных спортсменов в физкультурных и спортивных мероприятиях</a:t>
            </a:r>
          </a:p>
          <a:p>
            <a:endParaRPr lang="ru-RU" sz="6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Предоставление ежемесячной и единовременной стипендии за успешное выступление на спортивных соревнованиях высокого уровня </a:t>
            </a:r>
          </a:p>
          <a:p>
            <a:endParaRPr lang="ru-RU" sz="6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Финансовая поддержка физкультурно-спортивных организаций,  занимающихся подготовкой юных спортсменов</a:t>
            </a:r>
          </a:p>
          <a:p>
            <a:endParaRPr lang="ru-RU" sz="4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Научное развитие системы подготовки спортивного резерва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88326" y="2907721"/>
            <a:ext cx="253659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Исполняющий обязанности директора Департамента физической культуры и спорта Ханты-Мансийского автономного округа – Югры Конух С.Е.</a:t>
            </a:r>
          </a:p>
          <a:p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Директор Департамента </a:t>
            </a: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образования и молодежной политики  Ханты-Мансийского  автономного округа – Югры </a:t>
            </a:r>
            <a:r>
              <a:rPr lang="ru-RU" sz="1300" dirty="0" err="1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А.А.Дренину</a:t>
            </a:r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84018" y="361560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Ответственные </a:t>
            </a:r>
            <a:endParaRPr lang="en-US" sz="1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70945" y="2222279"/>
            <a:ext cx="838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3: Повышение доступности и качества спортивной подготовки  детей и обеспечение прогресса спортивного резерва.</a:t>
            </a: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Franklin Gothic Book" pitchFamily="34" charset="0"/>
              </a:rPr>
              <a:t> </a:t>
            </a: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Franklin Gothic Book" pitchFamily="34" charset="0"/>
                <a:ea typeface="Times New Roman" panose="02020603050405020304" pitchFamily="18" charset="0"/>
              </a:rPr>
              <a:t>Развитие детско-юношеского спорта </a:t>
            </a:r>
            <a:endParaRPr lang="ru-RU" b="1" dirty="0">
              <a:solidFill>
                <a:srgbClr val="44546A">
                  <a:lumMod val="50000"/>
                </a:srgbClr>
              </a:solidFill>
              <a:latin typeface="Franklin Gothic Boo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370945" y="2917853"/>
            <a:ext cx="2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58847" y="296025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00614" y="29029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298139" y="6299634"/>
            <a:ext cx="8626784" cy="45362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dirty="0">
                <a:solidFill>
                  <a:prstClr val="white"/>
                </a:solidFill>
                <a:latin typeface="Franklin Gothic Medium" pitchFamily="34" charset="0"/>
              </a:rPr>
              <a:t>Спортивная подготовка в системе детско-юношеского спорта не менее </a:t>
            </a:r>
            <a:r>
              <a:rPr lang="ru-RU" sz="1600" dirty="0">
                <a:solidFill>
                  <a:prstClr val="white"/>
                </a:solidFill>
                <a:latin typeface="Franklin Gothic Medium" pitchFamily="34" charset="0"/>
              </a:rPr>
              <a:t>50 000 </a:t>
            </a:r>
            <a:r>
              <a:rPr lang="ru-RU" sz="1400" dirty="0">
                <a:solidFill>
                  <a:prstClr val="white"/>
                </a:solidFill>
                <a:latin typeface="Franklin Gothic Medium" pitchFamily="34" charset="0"/>
              </a:rPr>
              <a:t>спортсменов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7922" y="2892332"/>
            <a:ext cx="22460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спорта высших достижений и формирование системы подготовки спортивного резерва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84018" y="533442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0" name="Группа 29">
            <a:extLst/>
          </p:cNvPr>
          <p:cNvGrpSpPr/>
          <p:nvPr/>
        </p:nvGrpSpPr>
        <p:grpSpPr>
          <a:xfrm>
            <a:off x="0" y="1186968"/>
            <a:ext cx="8924925" cy="89285"/>
            <a:chOff x="947651" y="2754884"/>
            <a:chExt cx="7257566" cy="89285"/>
          </a:xfrm>
        </p:grpSpPr>
        <p:sp>
          <p:nvSpPr>
            <p:cNvPr id="35" name="Прямоугольник 34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200615" y="422159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00614" y="541062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68272" y="446740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7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Цель 2: Обеспечение конкурентоспособности </a:t>
            </a:r>
            <a:r>
              <a:rPr lang="ru-RU" sz="2400" b="1" dirty="0" err="1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югорских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 спортсменов на российской и международной спортивной арене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247" y="2907721"/>
            <a:ext cx="22460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Развитие спорта высших достижений и формирование системы подготовки спортивного резерва</a:t>
            </a:r>
          </a:p>
          <a:p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6507" y="2821333"/>
            <a:ext cx="3096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Подготовка членов спортивных сборных команд, а также спортивного резерва автономного округа для участия в спортивных мероприятиях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69811" y="2907721"/>
            <a:ext cx="2320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Исполняющий обязанности директора Департамента физической культуры и спорта Ханты-Мансийского автономного округа – Югры Конух С.Е.</a:t>
            </a:r>
          </a:p>
          <a:p>
            <a:endParaRPr lang="ru-RU" sz="12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  <a:p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0654471"/>
              </p:ext>
            </p:extLst>
          </p:nvPr>
        </p:nvGraphicFramePr>
        <p:xfrm>
          <a:off x="3111832" y="3589020"/>
          <a:ext cx="2644794" cy="33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Ответственные </a:t>
            </a:r>
            <a:endParaRPr lang="en-US" sz="1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70944" y="2222279"/>
            <a:ext cx="8773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4: Создание условий для успешного выступления спортсменов Югры на всероссийских и международных соревнованиях</a:t>
            </a: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360166" y="2898277"/>
            <a:ext cx="2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56627" y="29077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0828" y="29077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9" name="Группа 28">
            <a:extLst/>
          </p:cNvPr>
          <p:cNvGrpSpPr/>
          <p:nvPr/>
        </p:nvGrpSpPr>
        <p:grpSpPr>
          <a:xfrm>
            <a:off x="-8679" y="1202114"/>
            <a:ext cx="8924925" cy="89285"/>
            <a:chOff x="947651" y="2754884"/>
            <a:chExt cx="7257566" cy="89285"/>
          </a:xfrm>
        </p:grpSpPr>
        <p:sp>
          <p:nvSpPr>
            <p:cNvPr id="30" name="Прямоугольник 29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230678" y="417811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14392" y="3923788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Финансовая поддержка программ и проектов развития базовых и приоритетных видов спорта в Югре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065545" y="4557421"/>
            <a:ext cx="2776476" cy="465404"/>
            <a:chOff x="53244" y="2785483"/>
            <a:chExt cx="2569806" cy="465404"/>
          </a:xfrm>
        </p:grpSpPr>
        <p:sp>
          <p:nvSpPr>
            <p:cNvPr id="36" name="Пятиугольник 35"/>
            <p:cNvSpPr/>
            <p:nvPr/>
          </p:nvSpPr>
          <p:spPr>
            <a:xfrm>
              <a:off x="75637" y="2789291"/>
              <a:ext cx="2547413" cy="46159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ятиугольник 4"/>
            <p:cNvSpPr/>
            <p:nvPr/>
          </p:nvSpPr>
          <p:spPr>
            <a:xfrm>
              <a:off x="53244" y="2785483"/>
              <a:ext cx="2431062" cy="46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48006" rIns="24003" bIns="480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latin typeface="Franklin Gothic Book" pitchFamily="34" charset="0"/>
                </a:rPr>
                <a:t>17 программ и проектов развития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782985" y="386698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56376" y="4947686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Обеспечение современным оборудованием и инвентарем физкультурно-спортивных организаций, осуществляющих подготовку спортивного резерва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3078307" y="5880357"/>
            <a:ext cx="2889811" cy="608439"/>
            <a:chOff x="64696" y="2973153"/>
            <a:chExt cx="2567005" cy="608439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84288" y="3052102"/>
              <a:ext cx="2547413" cy="45329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ятиугольник 4"/>
            <p:cNvSpPr/>
            <p:nvPr/>
          </p:nvSpPr>
          <p:spPr>
            <a:xfrm>
              <a:off x="64696" y="2973153"/>
              <a:ext cx="2431062" cy="608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48006" rIns="24003" bIns="480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Franklin Gothic Book" pitchFamily="34" charset="0"/>
                </a:rPr>
                <a:t>Ежегодная поддержка 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Franklin Gothic Book" pitchFamily="34" charset="0"/>
                </a:rPr>
                <a:t>55 организаций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826680" y="493427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Цель 2: Обеспечение конкурентоспособности </a:t>
            </a:r>
            <a:r>
              <a:rPr lang="ru-RU" sz="2400" b="1" dirty="0" err="1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югорских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 спортсменов на российской и международной спортивной арене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45123" y="2988026"/>
            <a:ext cx="309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Проведение масштабных международных соревнований</a:t>
            </a:r>
            <a:endParaRPr lang="ru-RU" sz="600" dirty="0">
              <a:solidFill>
                <a:srgbClr val="44546A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69811" y="2907721"/>
            <a:ext cx="2320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Исполняющий обязанности директора Департамента физической культуры и спорта Ханты-Мансийского автономного округа – Югры Конух С.Е.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Ответственные </a:t>
            </a:r>
            <a:endParaRPr lang="en-US" sz="16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70944" y="2222279"/>
            <a:ext cx="8773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5: Популяризация спорта</a:t>
            </a: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372964" y="2946465"/>
            <a:ext cx="28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65573" y="289931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0828" y="29077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247" y="2907721"/>
            <a:ext cx="224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Проведение региональных, всероссийских и международных соревнований по видам спорта 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045123" y="3545611"/>
            <a:ext cx="3044815" cy="524093"/>
            <a:chOff x="-25519" y="-376202"/>
            <a:chExt cx="2547413" cy="884100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-25519" y="-376202"/>
              <a:ext cx="2547413" cy="8841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Пятиугольник 4"/>
            <p:cNvSpPr/>
            <p:nvPr/>
          </p:nvSpPr>
          <p:spPr>
            <a:xfrm>
              <a:off x="-25519" y="-376202"/>
              <a:ext cx="2456730" cy="884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Franklin Gothic Medium" pitchFamily="34" charset="0"/>
                </a:rPr>
                <a:t>8 соревнований в год</a:t>
              </a:r>
            </a:p>
          </p:txBody>
        </p:sp>
      </p:grpSp>
      <p:grpSp>
        <p:nvGrpSpPr>
          <p:cNvPr id="28" name="Группа 27">
            <a:extLst/>
          </p:cNvPr>
          <p:cNvGrpSpPr/>
          <p:nvPr/>
        </p:nvGrpSpPr>
        <p:grpSpPr>
          <a:xfrm>
            <a:off x="0" y="1186968"/>
            <a:ext cx="8924925" cy="89285"/>
            <a:chOff x="947651" y="2754884"/>
            <a:chExt cx="7257566" cy="89285"/>
          </a:xfrm>
        </p:grpSpPr>
        <p:sp>
          <p:nvSpPr>
            <p:cNvPr id="31" name="Прямоугольник 30">
              <a:extLst/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/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045123" y="4135851"/>
            <a:ext cx="2983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546A">
                    <a:lumMod val="50000"/>
                  </a:srgbClr>
                </a:solidFill>
                <a:latin typeface="Franklin Gothic Medium" pitchFamily="34" charset="0"/>
              </a:rPr>
              <a:t>Проведение региональных, всероссийских и международных  соревнований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96582" y="410805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052737" y="4917027"/>
            <a:ext cx="3063673" cy="52409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latin typeface="Franklin Gothic Medium" pitchFamily="34" charset="0"/>
              </a:rPr>
              <a:t>220 соревнований в год</a:t>
            </a:r>
          </a:p>
        </p:txBody>
      </p:sp>
      <p:sp>
        <p:nvSpPr>
          <p:cNvPr id="41" name="Пятиугольник 40"/>
          <p:cNvSpPr/>
          <p:nvPr/>
        </p:nvSpPr>
        <p:spPr>
          <a:xfrm>
            <a:off x="298141" y="6130358"/>
            <a:ext cx="8626784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Franklin Gothic Medium" pitchFamily="34" charset="0"/>
              </a:rPr>
              <a:t>Увеличение доли населения, систематически  занимающегося физической культурой и спортом с 35,5 % до 57 %</a:t>
            </a:r>
          </a:p>
        </p:txBody>
      </p:sp>
    </p:spTree>
    <p:extLst>
      <p:ext uri="{BB962C8B-B14F-4D97-AF65-F5344CB8AC3E}">
        <p14:creationId xmlns:p14="http://schemas.microsoft.com/office/powerpoint/2010/main" val="371692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55608" y="1851629"/>
            <a:ext cx="7867290" cy="866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750" y="236190"/>
            <a:ext cx="9144000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Участие в портфелях проектов,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направленных на достижение целей </a:t>
            </a:r>
          </a:p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и показателей указа Президента РФ № 204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9292" y="1952097"/>
            <a:ext cx="7231194" cy="66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Федеральный проект «Спорт – норма жизни» </a:t>
            </a:r>
          </a:p>
          <a:p>
            <a:pPr algn="ctr">
              <a:lnSpc>
                <a:spcPct val="107000"/>
              </a:lnSpc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национального проекта «Демография»</a:t>
            </a:r>
            <a:endParaRPr lang="ru-RU" dirty="0">
              <a:solidFill>
                <a:schemeClr val="bg1"/>
              </a:solidFill>
              <a:latin typeface="Franklin Gothic Medium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27F8DED-ABDF-4062-96B2-263C340542B8}"/>
              </a:ext>
            </a:extLst>
          </p:cNvPr>
          <p:cNvGrpSpPr/>
          <p:nvPr/>
        </p:nvGrpSpPr>
        <p:grpSpPr>
          <a:xfrm>
            <a:off x="-12193" y="1209967"/>
            <a:ext cx="8899017" cy="89285"/>
            <a:chOff x="947651" y="2754884"/>
            <a:chExt cx="7257566" cy="8928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55608" y="3503705"/>
            <a:ext cx="7994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Цель: К 2024 году увеличить долю населения, систематически занимающегося физической культурой и спортом с 35,5% до 55,0% </a:t>
            </a:r>
          </a:p>
        </p:txBody>
      </p:sp>
    </p:spTree>
    <p:extLst>
      <p:ext uri="{BB962C8B-B14F-4D97-AF65-F5344CB8AC3E}">
        <p14:creationId xmlns:p14="http://schemas.microsoft.com/office/powerpoint/2010/main" val="357680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2652</TotalTime>
  <Words>1024</Words>
  <Application>Microsoft Office PowerPoint</Application>
  <PresentationFormat>Экран (4:3)</PresentationFormat>
  <Paragraphs>196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Heavy</vt:lpstr>
      <vt:lpstr>Franklin Gothic Medium</vt:lpstr>
      <vt:lpstr>Times New Roman</vt:lpstr>
      <vt:lpstr>Office Theme</vt:lpstr>
      <vt:lpstr>5_Office Theme</vt:lpstr>
      <vt:lpstr>3_Office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Абрамова Ольга Викторовна</cp:lastModifiedBy>
  <cp:revision>352</cp:revision>
  <cp:lastPrinted>2018-10-03T03:43:19Z</cp:lastPrinted>
  <dcterms:created xsi:type="dcterms:W3CDTF">2018-09-04T12:10:47Z</dcterms:created>
  <dcterms:modified xsi:type="dcterms:W3CDTF">2018-12-11T08:04:05Z</dcterms:modified>
</cp:coreProperties>
</file>